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03" r:id="rId2"/>
    <p:sldId id="269" r:id="rId3"/>
    <p:sldId id="267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97" r:id="rId13"/>
    <p:sldId id="293" r:id="rId14"/>
    <p:sldId id="295" r:id="rId15"/>
    <p:sldId id="294" r:id="rId16"/>
    <p:sldId id="296" r:id="rId17"/>
    <p:sldId id="286" r:id="rId18"/>
    <p:sldId id="298" r:id="rId19"/>
    <p:sldId id="292" r:id="rId20"/>
    <p:sldId id="301" r:id="rId21"/>
    <p:sldId id="300" r:id="rId22"/>
    <p:sldId id="281" r:id="rId23"/>
    <p:sldId id="283" r:id="rId24"/>
    <p:sldId id="284" r:id="rId25"/>
    <p:sldId id="299" r:id="rId26"/>
    <p:sldId id="285" r:id="rId27"/>
    <p:sldId id="287" r:id="rId28"/>
    <p:sldId id="30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84409" autoAdjust="0"/>
  </p:normalViewPr>
  <p:slideViewPr>
    <p:cSldViewPr>
      <p:cViewPr>
        <p:scale>
          <a:sx n="60" d="100"/>
          <a:sy n="60" d="100"/>
        </p:scale>
        <p:origin x="-1644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CFFE1-ED07-41C3-BA96-B426DFC59214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A4A30-3493-486A-B987-CFADE3B035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35750-0783-484B-BB96-2CBC29F89C90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EB22-DAEF-40EF-A5CB-9233748F69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35750-0783-484B-BB96-2CBC29F89C90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EB22-DAEF-40EF-A5CB-9233748F69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35750-0783-484B-BB96-2CBC29F89C90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EB22-DAEF-40EF-A5CB-9233748F69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35750-0783-484B-BB96-2CBC29F89C90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EB22-DAEF-40EF-A5CB-9233748F69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35750-0783-484B-BB96-2CBC29F89C90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EB22-DAEF-40EF-A5CB-9233748F69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35750-0783-484B-BB96-2CBC29F89C90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EB22-DAEF-40EF-A5CB-9233748F69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35750-0783-484B-BB96-2CBC29F89C90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EB22-DAEF-40EF-A5CB-9233748F69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35750-0783-484B-BB96-2CBC29F89C90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EB22-DAEF-40EF-A5CB-9233748F69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35750-0783-484B-BB96-2CBC29F89C90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EB22-DAEF-40EF-A5CB-9233748F69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35750-0783-484B-BB96-2CBC29F89C90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EB22-DAEF-40EF-A5CB-9233748F69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35750-0783-484B-BB96-2CBC29F89C90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EB22-DAEF-40EF-A5CB-9233748F69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35750-0783-484B-BB96-2CBC29F89C90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8EB22-DAEF-40EF-A5CB-9233748F69A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9144024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0"/>
            <a:ext cx="2857489" cy="317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0"/>
            <a:ext cx="2857489" cy="317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0"/>
            <a:ext cx="2857489" cy="317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357554" y="642919"/>
            <a:ext cx="4214842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«Золотая </a:t>
            </a:r>
          </a:p>
          <a:p>
            <a:pPr algn="ctr"/>
            <a:r>
              <a:rPr lang="ru-RU" sz="4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Осень»</a:t>
            </a:r>
            <a:endParaRPr lang="ru-RU" sz="4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2357430"/>
            <a:ext cx="438153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 rot="10800000" flipV="1">
            <a:off x="5143504" y="5737324"/>
            <a:ext cx="3500462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МДОУ  </a:t>
            </a:r>
            <a:r>
              <a:rPr lang="ru-RU" i="1" dirty="0" err="1" smtClean="0">
                <a:solidFill>
                  <a:srgbClr val="FF0000"/>
                </a:solidFill>
              </a:rPr>
              <a:t>Глебовский</a:t>
            </a:r>
            <a:r>
              <a:rPr lang="ru-RU" i="1" dirty="0" smtClean="0">
                <a:solidFill>
                  <a:srgbClr val="FF0000"/>
                </a:solidFill>
              </a:rPr>
              <a:t> детский сад </a:t>
            </a:r>
          </a:p>
          <a:p>
            <a:r>
              <a:rPr lang="ru-RU" i="1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 Выполнила: Ткачева Т.Н.</a:t>
            </a:r>
            <a:endParaRPr lang="ru-RU" dirty="0"/>
          </a:p>
        </p:txBody>
      </p:sp>
      <p:pic>
        <p:nvPicPr>
          <p:cNvPr id="13" name="Picture 2" descr="http://nachalo4ka.ru/wp-content/uploads/2014/08/03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3770116"/>
            <a:ext cx="2407267" cy="2587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-24" y="0"/>
            <a:ext cx="9144024" cy="6858000"/>
          </a:xfrm>
          <a:prstGeom prst="rect">
            <a:avLst/>
          </a:prstGeom>
          <a:noFill/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714480" y="428604"/>
            <a:ext cx="6858048" cy="42780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 РЕАЛИЗАЦИИ ПРОЕКТА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Созданы необходимые условия для организации деятельности по теме проекта (подобраны настольные дидактические игры, наглядный материал)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Создана картотека пальчиковых игр по теме «Осень»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Уровень представления детей о времени года осень повысился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Родители проявили  интерес к проекту и приняли активное  участие  в совместной творческой деятельности.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Организована выставка детских работ, выставка совместных работ родителей и детей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User\Desktop\татьяна\картинки\e5bf37852303b8d3d869a316c303dcb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929066"/>
            <a:ext cx="2000232" cy="27280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9144024" cy="6858000"/>
          </a:xfrm>
          <a:prstGeom prst="rect">
            <a:avLst/>
          </a:prstGeom>
          <a:noFill/>
        </p:spPr>
      </p:pic>
      <p:pic>
        <p:nvPicPr>
          <p:cNvPr id="1026" name="Picture 2" descr="C:\Users\User\Desktop\фото садик\IMG_20191009_111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2140393" cy="2650010"/>
          </a:xfrm>
          <a:prstGeom prst="rect">
            <a:avLst/>
          </a:prstGeom>
          <a:noFill/>
        </p:spPr>
      </p:pic>
      <p:pic>
        <p:nvPicPr>
          <p:cNvPr id="1027" name="Picture 3" descr="C:\Users\User\Desktop\фото садик\IMG_20191009_110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500438"/>
            <a:ext cx="2071702" cy="276226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28794" y="214290"/>
            <a:ext cx="628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Наблюдения на прогулке</a:t>
            </a:r>
            <a:endParaRPr lang="ru-RU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1357298"/>
            <a:ext cx="2071702" cy="276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User\Desktop\фото садик\IMG_20191009_1056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976295"/>
            <a:ext cx="2071701" cy="2762268"/>
          </a:xfrm>
          <a:prstGeom prst="rect">
            <a:avLst/>
          </a:prstGeom>
          <a:noFill/>
        </p:spPr>
      </p:pic>
      <p:pic>
        <p:nvPicPr>
          <p:cNvPr id="9" name="Picture 3" descr="C:\Users\User\Desktop\фото садик\IMG_20191009_1106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3500438"/>
            <a:ext cx="2250270" cy="3000360"/>
          </a:xfrm>
          <a:prstGeom prst="rect">
            <a:avLst/>
          </a:prstGeom>
          <a:noFill/>
        </p:spPr>
      </p:pic>
      <p:pic>
        <p:nvPicPr>
          <p:cNvPr id="10242" name="Picture 2" descr="C:\Users\User\Desktop\татьяна\картинки\e5bf37852303b8d3d869a316c303dcbf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58" y="4357694"/>
            <a:ext cx="1643038" cy="22409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914402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28794" y="214290"/>
            <a:ext cx="628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Наблюдения на прогулке</a:t>
            </a:r>
            <a:endParaRPr lang="ru-RU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285860"/>
            <a:ext cx="289324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214422"/>
            <a:ext cx="300039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914402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57356" y="571480"/>
            <a:ext cx="4572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Трудовая деятельность</a:t>
            </a:r>
            <a:endParaRPr lang="ru-RU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500173"/>
            <a:ext cx="2321735" cy="309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2786058"/>
            <a:ext cx="235745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1214422"/>
            <a:ext cx="2393160" cy="319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914402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14480" y="714356"/>
            <a:ext cx="50720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142984"/>
            <a:ext cx="1875072" cy="250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643174" y="571480"/>
            <a:ext cx="3244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Игры на прогулке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786190"/>
            <a:ext cx="2053685" cy="273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1142984"/>
            <a:ext cx="187524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3857628"/>
            <a:ext cx="187524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22" y="3714752"/>
            <a:ext cx="1910954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12" y="1214422"/>
            <a:ext cx="1750218" cy="233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9144024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857232"/>
            <a:ext cx="9346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                     Показ сказки «Теремок» 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857628"/>
            <a:ext cx="257176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1500174"/>
            <a:ext cx="2115268" cy="208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357298"/>
            <a:ext cx="2085763" cy="2177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3857628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3786190"/>
            <a:ext cx="2286016" cy="196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7818" y="1571611"/>
            <a:ext cx="2500330" cy="18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-24" y="0"/>
            <a:ext cx="9144024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071678"/>
            <a:ext cx="361952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5572132" y="1714488"/>
            <a:ext cx="2285984" cy="304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9144024" cy="6858000"/>
          </a:xfrm>
          <a:prstGeom prst="rect">
            <a:avLst/>
          </a:prstGeom>
          <a:noFill/>
        </p:spPr>
      </p:pic>
      <p:pic>
        <p:nvPicPr>
          <p:cNvPr id="8194" name="Picture 2" descr="C:\Users\User\Desktop\фото садик\IMG-20191031-WA0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714488"/>
            <a:ext cx="2714612" cy="3619483"/>
          </a:xfrm>
          <a:prstGeom prst="rect">
            <a:avLst/>
          </a:prstGeom>
          <a:noFill/>
        </p:spPr>
      </p:pic>
      <p:pic>
        <p:nvPicPr>
          <p:cNvPr id="8195" name="Picture 3" descr="C:\Users\User\Desktop\фото садик\IMG-20191031-WA0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857364"/>
            <a:ext cx="2714612" cy="361948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86050" y="857232"/>
            <a:ext cx="3961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Показ сказки «Репка»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-24" y="0"/>
            <a:ext cx="9144024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500174"/>
            <a:ext cx="208956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5015" y="1357298"/>
            <a:ext cx="2089561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071670" y="500042"/>
            <a:ext cx="45429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i="1" u="sng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Рассматривание иллюстраций, беседы 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2571744"/>
            <a:ext cx="3000383" cy="400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9144024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419858"/>
            <a:ext cx="2643206" cy="380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3471" y="1357298"/>
            <a:ext cx="2893239" cy="385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9144024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0"/>
            <a:ext cx="2857489" cy="317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3286116" y="785794"/>
            <a:ext cx="4786346" cy="1938992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Вид проекта</a:t>
            </a: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: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информационно-творческий.</a:t>
            </a: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lang="ru-RU" sz="2800" b="1" i="1" dirty="0" smtClean="0">
              <a:solidFill>
                <a:srgbClr val="C0000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Тип проекта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 – исследовательский, творческий.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Возраст: </a:t>
            </a: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первая младшая группа «Радуга» (дети с 1,5 до 3 лет)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488" y="3286124"/>
            <a:ext cx="3643338" cy="193899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Участники</a:t>
            </a:r>
            <a:r>
              <a:rPr kumimoji="0" lang="ru-RU" altLang="zh-CN" sz="2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проекта: </a:t>
            </a:r>
            <a:r>
              <a:rPr lang="ru-RU" altLang="zh-CN" sz="2400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дети первая младшая группа «Радуга», сотрудники ДОУ, </a:t>
            </a: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родители воспитанников.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0"/>
            <a:ext cx="2857489" cy="317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0"/>
            <a:ext cx="2857489" cy="317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86256"/>
            <a:ext cx="2125572" cy="223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User\Downloads\3f4808b525a42a0bb340252b3c0de1d3_X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3643314"/>
            <a:ext cx="2031948" cy="2928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-24" y="0"/>
            <a:ext cx="9144024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214422"/>
            <a:ext cx="2928945" cy="390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1214422"/>
            <a:ext cx="2786083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-24" y="0"/>
            <a:ext cx="9144024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714488"/>
            <a:ext cx="2714644" cy="361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500166" y="714357"/>
            <a:ext cx="6858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24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«Витаминная еда</a:t>
            </a:r>
            <a:endParaRPr lang="ru-RU" altLang="zh-CN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24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За столом нас ждет всегда!»</a:t>
            </a:r>
            <a:endParaRPr lang="ru-RU" altLang="zh-CN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2020" y="1571612"/>
            <a:ext cx="273250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-24" y="0"/>
            <a:ext cx="9144024" cy="6858000"/>
          </a:xfrm>
          <a:prstGeom prst="rect">
            <a:avLst/>
          </a:prstGeom>
          <a:noFill/>
        </p:spPr>
      </p:pic>
      <p:pic>
        <p:nvPicPr>
          <p:cNvPr id="4098" name="Picture 2" descr="C:\Users\User\Desktop\фото садик\IMG_20191009_161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5" y="1214420"/>
            <a:ext cx="1732347" cy="2309795"/>
          </a:xfrm>
          <a:prstGeom prst="rect">
            <a:avLst/>
          </a:prstGeom>
          <a:noFill/>
        </p:spPr>
      </p:pic>
      <p:pic>
        <p:nvPicPr>
          <p:cNvPr id="4099" name="Picture 3" descr="C:\Users\User\Desktop\фото садик\IMG_20191009_1637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3929066"/>
            <a:ext cx="1821670" cy="2428892"/>
          </a:xfrm>
          <a:prstGeom prst="rect">
            <a:avLst/>
          </a:prstGeom>
          <a:noFill/>
        </p:spPr>
      </p:pic>
      <p:pic>
        <p:nvPicPr>
          <p:cNvPr id="7" name="Picture 2" descr="C:\Users\User\Desktop\фото садик\IMG_20191009_1611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1285860"/>
            <a:ext cx="1857362" cy="2476483"/>
          </a:xfrm>
          <a:prstGeom prst="rect">
            <a:avLst/>
          </a:prstGeom>
          <a:noFill/>
        </p:spPr>
      </p:pic>
      <p:pic>
        <p:nvPicPr>
          <p:cNvPr id="8" name="Picture 3" descr="C:\Users\User\Desktop\фото садик\IMG_20191009_1611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1357298"/>
            <a:ext cx="1857388" cy="247651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928926" y="714356"/>
            <a:ext cx="3143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3929066"/>
            <a:ext cx="2000264" cy="266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12" y="4000504"/>
            <a:ext cx="1910954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57752" y="1428736"/>
            <a:ext cx="1857388" cy="2476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9144024" cy="6858000"/>
          </a:xfrm>
          <a:prstGeom prst="rect">
            <a:avLst/>
          </a:prstGeom>
          <a:noFill/>
        </p:spPr>
      </p:pic>
      <p:pic>
        <p:nvPicPr>
          <p:cNvPr id="5122" name="Picture 2" descr="C:\Users\User\Desktop\фото садик\IMG_20191011_0947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785794"/>
            <a:ext cx="1732346" cy="2309794"/>
          </a:xfrm>
          <a:prstGeom prst="rect">
            <a:avLst/>
          </a:prstGeom>
          <a:noFill/>
        </p:spPr>
      </p:pic>
      <p:pic>
        <p:nvPicPr>
          <p:cNvPr id="5123" name="Picture 3" descr="C:\Users\User\Desktop\фото садик\IMG_20191011_0948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3000372"/>
            <a:ext cx="1893081" cy="2524108"/>
          </a:xfrm>
          <a:prstGeom prst="rect">
            <a:avLst/>
          </a:prstGeom>
          <a:noFill/>
        </p:spPr>
      </p:pic>
      <p:pic>
        <p:nvPicPr>
          <p:cNvPr id="5124" name="Picture 4" descr="C:\Users\User\Desktop\фото садик\IMG_20191011_0949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000372"/>
            <a:ext cx="1928800" cy="2571733"/>
          </a:xfrm>
          <a:prstGeom prst="rect">
            <a:avLst/>
          </a:prstGeom>
          <a:noFill/>
        </p:spPr>
      </p:pic>
      <p:pic>
        <p:nvPicPr>
          <p:cNvPr id="5125" name="Picture 5" descr="C:\Users\User\Desktop\фото садик\IMG_20191011_095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857232"/>
            <a:ext cx="1785924" cy="238123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071802" y="928670"/>
            <a:ext cx="2571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Рисование</a:t>
            </a:r>
            <a:endParaRPr lang="ru-RU" sz="3200" dirty="0"/>
          </a:p>
        </p:txBody>
      </p:sp>
      <p:pic>
        <p:nvPicPr>
          <p:cNvPr id="8" name="Picture 2" descr="C:\Users\User\Desktop\фото садик\IMG_20191015_0755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1571612"/>
            <a:ext cx="2690797" cy="201809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86182" y="3786190"/>
            <a:ext cx="2018111" cy="269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9144024" cy="6858000"/>
          </a:xfrm>
          <a:prstGeom prst="rect">
            <a:avLst/>
          </a:prstGeom>
          <a:noFill/>
        </p:spPr>
      </p:pic>
      <p:pic>
        <p:nvPicPr>
          <p:cNvPr id="6147" name="Picture 3" descr="C:\Users\User\Desktop\фото садик\IMG_20191031_09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714356"/>
            <a:ext cx="1893081" cy="2524108"/>
          </a:xfrm>
          <a:prstGeom prst="rect">
            <a:avLst/>
          </a:prstGeom>
          <a:noFill/>
        </p:spPr>
      </p:pic>
      <p:pic>
        <p:nvPicPr>
          <p:cNvPr id="6148" name="Picture 4" descr="C:\Users\User\Desktop\фото садик\IMG-20191010-WA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928934"/>
            <a:ext cx="1946654" cy="2595538"/>
          </a:xfrm>
          <a:prstGeom prst="rect">
            <a:avLst/>
          </a:prstGeom>
          <a:noFill/>
        </p:spPr>
      </p:pic>
      <p:pic>
        <p:nvPicPr>
          <p:cNvPr id="6149" name="Picture 5" descr="C:\Users\User\Desktop\фото садик\IMG-20191010-WA0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572000" y="3143248"/>
            <a:ext cx="1982404" cy="2643206"/>
          </a:xfrm>
          <a:prstGeom prst="rect">
            <a:avLst/>
          </a:prstGeom>
          <a:noFill/>
        </p:spPr>
      </p:pic>
      <p:pic>
        <p:nvPicPr>
          <p:cNvPr id="6150" name="Picture 6" descr="C:\Users\User\Desktop\фото садик\IMG_20191031_1008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785794"/>
            <a:ext cx="1946660" cy="259554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428992" y="1500174"/>
            <a:ext cx="1365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Лепка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-24" y="0"/>
            <a:ext cx="9144024" cy="68580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357298"/>
            <a:ext cx="1857388" cy="2476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1357298"/>
            <a:ext cx="182166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857488" y="785794"/>
            <a:ext cx="4325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Сюжетно ролевые игры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9430" y="3714752"/>
            <a:ext cx="2018111" cy="269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1428736"/>
            <a:ext cx="176809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388" y="3500438"/>
            <a:ext cx="2018111" cy="269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29058" y="3738548"/>
            <a:ext cx="192882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9144024" cy="6858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7170" name="Picture 2" descr="C:\Users\User\Desktop\фото садик\IMG-20191010-WA0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357298"/>
            <a:ext cx="2661033" cy="3548045"/>
          </a:xfrm>
          <a:prstGeom prst="rect">
            <a:avLst/>
          </a:prstGeom>
          <a:noFill/>
        </p:spPr>
      </p:pic>
      <p:pic>
        <p:nvPicPr>
          <p:cNvPr id="7171" name="Picture 3" descr="C:\Users\User\Desktop\фото садик\IMG-20191010-WA00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357298"/>
            <a:ext cx="2714612" cy="361948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00364" y="642918"/>
            <a:ext cx="2835648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Подвижные игры</a:t>
            </a:r>
            <a:endParaRPr lang="ru-RU" sz="2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-24" y="0"/>
            <a:ext cx="9144024" cy="6858000"/>
          </a:xfrm>
          <a:prstGeom prst="rect">
            <a:avLst/>
          </a:prstGeom>
          <a:noFill/>
        </p:spPr>
      </p:pic>
      <p:pic>
        <p:nvPicPr>
          <p:cNvPr id="9218" name="Picture 2" descr="C:\Users\User\Desktop\фото садик\IMG_20191015_075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571744"/>
            <a:ext cx="2690797" cy="2018097"/>
          </a:xfrm>
          <a:prstGeom prst="rect">
            <a:avLst/>
          </a:prstGeom>
          <a:noFill/>
        </p:spPr>
      </p:pic>
      <p:pic>
        <p:nvPicPr>
          <p:cNvPr id="9219" name="Picture 3" descr="C:\Users\User\Desktop\фото садик\IMG_20191009_0829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857496"/>
            <a:ext cx="2881298" cy="21609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2910" y="357166"/>
            <a:ext cx="771530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altLang="zh-CN" sz="2800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выставка совместных работ родителей и детей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071670" y="1214422"/>
            <a:ext cx="314327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altLang="zh-CN" sz="2800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«Осенний букет»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" y="0"/>
            <a:ext cx="9144003" cy="707231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2928934"/>
            <a:ext cx="650085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-5" y="-1"/>
            <a:ext cx="914400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52" y="428604"/>
            <a:ext cx="5572148" cy="92333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Цель:</a:t>
            </a:r>
          </a:p>
          <a:p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Познакомить детей с временем года осень, с ее характерными признаками.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85918" y="1582341"/>
            <a:ext cx="5715040" cy="286232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Задачи: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70C0"/>
                </a:solidFill>
              </a:rPr>
              <a:t>       формировать представление о простейших взаимосвязях в живой и неживой природе.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70C0"/>
                </a:solidFill>
              </a:rPr>
              <a:t>           Развивать умения замечать изменения в природе. Обогащать чувственный опыт детей.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70C0"/>
                </a:solidFill>
              </a:rPr>
              <a:t>              Обогащать словарный запас детей (новые слова: золотая, листопад, листва, припасы).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70C0"/>
                </a:solidFill>
              </a:rPr>
              <a:t>Воспитывать у детей эстетические чувства, формировать навыки бережного отношения к окружающему миру</a:t>
            </a:r>
            <a:endParaRPr lang="ru-RU" dirty="0"/>
          </a:p>
        </p:txBody>
      </p:sp>
      <p:pic>
        <p:nvPicPr>
          <p:cNvPr id="7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" y="0"/>
            <a:ext cx="9144003" cy="7072314"/>
          </a:xfrm>
          <a:prstGeom prst="rect">
            <a:avLst/>
          </a:prstGeom>
          <a:noFill/>
        </p:spPr>
      </p:pic>
      <p:pic>
        <p:nvPicPr>
          <p:cNvPr id="8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 flipV="1">
            <a:off x="-4" y="-45719"/>
            <a:ext cx="9144003" cy="45719"/>
          </a:xfrm>
          <a:prstGeom prst="rect">
            <a:avLst/>
          </a:prstGeom>
          <a:noFill/>
        </p:spPr>
      </p:pic>
      <p:pic>
        <p:nvPicPr>
          <p:cNvPr id="13" name="Picture 2" descr="http://nachalo4ka.ru/wp-content/uploads/2014/08/belochka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3214686"/>
            <a:ext cx="3071802" cy="331098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285852" y="2357430"/>
            <a:ext cx="3786214" cy="397031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Цель проекта: </a:t>
            </a:r>
            <a:r>
              <a:rPr lang="ru-RU" dirty="0" smtClean="0">
                <a:solidFill>
                  <a:srgbClr val="C00000"/>
                </a:solidFill>
              </a:rPr>
              <a:t>способствовать обогащению представлений детей об осени как времени года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Задачи проекта:</a:t>
            </a:r>
            <a:endParaRPr lang="ru-RU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- </a:t>
            </a:r>
            <a:r>
              <a:rPr lang="ru-RU" dirty="0" smtClean="0">
                <a:solidFill>
                  <a:srgbClr val="C00000"/>
                </a:solidFill>
              </a:rPr>
              <a:t>содействовать расширению знаний детей о признаках и явлениях осеннего периода;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-</a:t>
            </a:r>
            <a:r>
              <a:rPr lang="ru-RU" dirty="0" smtClean="0">
                <a:solidFill>
                  <a:srgbClr val="C00000"/>
                </a:solidFill>
              </a:rPr>
              <a:t>способствовать развитию познавательной активности, творческого воображения и фантазии;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-</a:t>
            </a:r>
            <a:r>
              <a:rPr lang="ru-RU" dirty="0" smtClean="0">
                <a:solidFill>
                  <a:srgbClr val="C00000"/>
                </a:solidFill>
              </a:rPr>
              <a:t>вызвать эмоциональную отзывчивость на красоту осенней природы.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" y="0"/>
            <a:ext cx="9144003" cy="7072314"/>
          </a:xfrm>
          <a:prstGeom prst="rect">
            <a:avLst/>
          </a:prstGeom>
          <a:noFill/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857356" y="1571612"/>
            <a:ext cx="5000660" cy="3416320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Методы и приемы: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SimSun" pitchFamily="2" charset="-122"/>
                <a:cs typeface="Times New Roman" pitchFamily="18" charset="0"/>
              </a:rPr>
              <a:t>Практические: </a:t>
            </a: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SimSun" pitchFamily="2" charset="-122"/>
                <a:cs typeface="Times New Roman" pitchFamily="18" charset="0"/>
              </a:rPr>
              <a:t>подвижные, пальчиковые, дидактические игры.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SimSun" pitchFamily="2" charset="-122"/>
                <a:cs typeface="Times New Roman" pitchFamily="18" charset="0"/>
              </a:rPr>
              <a:t>Наглядные: </a:t>
            </a: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SimSun" pitchFamily="2" charset="-122"/>
                <a:cs typeface="Times New Roman" pitchFamily="18" charset="0"/>
              </a:rPr>
              <a:t>демонстрация иллюстраций с изображением фруктов и овощей, осеннего леса и лесных зверей, листочков и грибов </a:t>
            </a:r>
            <a:endParaRPr kumimoji="0" lang="ru-RU" altLang="zh-CN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Словесные: </a:t>
            </a: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беседы, художественное слово, прослушивание песен.</a:t>
            </a: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" name="Picture 7" descr="https://lindadevereux.com/images/autumn-clipart-leaves-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4786322"/>
            <a:ext cx="1957440" cy="2071678"/>
          </a:xfrm>
          <a:prstGeom prst="rect">
            <a:avLst/>
          </a:prstGeom>
          <a:noFill/>
        </p:spPr>
      </p:pic>
      <p:pic>
        <p:nvPicPr>
          <p:cNvPr id="5" name="Picture 7" descr="https://lindadevereux.com/images/autumn-clipart-leaves-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85176">
            <a:off x="315028" y="4927199"/>
            <a:ext cx="1555316" cy="1646086"/>
          </a:xfrm>
          <a:prstGeom prst="rect">
            <a:avLst/>
          </a:prstGeom>
          <a:noFill/>
        </p:spPr>
      </p:pic>
      <p:pic>
        <p:nvPicPr>
          <p:cNvPr id="6" name="Picture 2" descr="https://i.pinimg.com/originals/8e/fc/18/8efc1830c38a13a3d17ee3979aedf0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58218">
            <a:off x="3268355" y="5058418"/>
            <a:ext cx="1620249" cy="16796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914402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14612" y="1785926"/>
            <a:ext cx="4643470" cy="341632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Материалы и оборудование: 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иллюстрации на темы: «Осень в лесу», «Дары осени», макет</a:t>
            </a:r>
            <a:r>
              <a:rPr kumimoji="0" lang="ru-RU" altLang="zh-CN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«Чудо-дерево»,игрушки-животные, муляжи овощей, фруктов, грибов, дидактические и развивающие игры по теме, стихотворения об осени, сказки о листочках и шишках, загадки о диких животных, корзинки с листочками, корзинки с грибами, строительный конструктор, трафареты осенних листочков, гуашь, клеенки, баночки с водой, пластилин, доски, салфетки. аудиозапись «Звуки природы».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57489" cy="317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http://nachalo4ka.ru/wp-content/uploads/2014/08/03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429132"/>
            <a:ext cx="1594869" cy="1714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-24" y="0"/>
            <a:ext cx="9144024" cy="6858000"/>
          </a:xfrm>
          <a:prstGeom prst="rect">
            <a:avLst/>
          </a:prstGeom>
          <a:noFill/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428728" y="214290"/>
            <a:ext cx="6572296" cy="37856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Этапы проекта: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Первый этап - подготовительный</a:t>
            </a: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 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-П</a:t>
            </a: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остановка целей, задач.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-Составление плана совместной работы с детьми, педагогами, родителями.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-Создание предметно-развивающей среды согласно теме проекта.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-Подбор материала и оборудования для занятий, бесед, игр с детьми.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-Подбор методической литературы по теме.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-Сотрудничество с родителями: участие в выставке работ из природного материала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9144024" cy="6858000"/>
          </a:xfrm>
          <a:prstGeom prst="rect">
            <a:avLst/>
          </a:prstGeom>
          <a:noFill/>
        </p:spPr>
      </p:pic>
      <p:sp>
        <p:nvSpPr>
          <p:cNvPr id="45058" name="Rectangle 2"/>
          <p:cNvSpPr>
            <a:spLocks noChangeArrowheads="1"/>
          </p:cNvSpPr>
          <p:nvPr/>
        </p:nvSpPr>
        <p:spPr bwMode="auto">
          <a:xfrm rot="10800000" flipV="1">
            <a:off x="214282" y="629510"/>
            <a:ext cx="6000792" cy="20313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Этапы проекта: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Первый этап - подготовительный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 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-П</a:t>
            </a: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остановка целей, задач.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-Составление плана совместной работы с детьми, педагогами, родителями.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-Создание предметно-развивающей среды согласно теме проекта.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-Подбор материала и оборудования для занятий, бесед, игр с детьми.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-Подбор методической литературы по теме.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-Сотрудничество с родителями: участие в выставке работ</a:t>
            </a:r>
            <a:r>
              <a:rPr kumimoji="0" lang="ru-RU" altLang="zh-CN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на тему «Осенний букет»</a:t>
            </a: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643042" y="2857496"/>
            <a:ext cx="6286544" cy="224676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Второй этап - основной</a:t>
            </a:r>
            <a:r>
              <a:rPr kumimoji="0" lang="ru-RU" altLang="zh-CN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 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Дидактические игры: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«Осенние листочки».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«Чудесный мешочек»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«Дорожка в лес»( с конструктором)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«Все листочки разные...»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«Найди желтый и красненький листочек...»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«Ваза и корзиночка» (</a:t>
            </a:r>
            <a:r>
              <a:rPr kumimoji="0" lang="ru-RU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овощи,фрукты</a:t>
            </a: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)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«Что на дереве растет?»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«Забавные ежата»(игра с прищепками)</a:t>
            </a: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9144024" cy="6858000"/>
          </a:xfrm>
          <a:prstGeom prst="rect">
            <a:avLst/>
          </a:prstGeom>
          <a:noFill/>
        </p:spPr>
      </p:pic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428728" y="714356"/>
            <a:ext cx="3143272" cy="489364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С\р</a:t>
            </a:r>
            <a:r>
              <a:rPr kumimoji="0" lang="ru-RU" altLang="zh-CN" sz="14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игры: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«В гостях у Мишки»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«Сварим суп для зайчат»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«Зверушки заболели»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«Кукле Кате помогу-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И компот для нас сварю!»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Подвижные игры: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«Солнышко и дождик»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«Закачалось деревцо...»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«Мы осенние листочки»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«Зайцы и волк»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«У медведя во бору»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«Птички в гнездышках»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«Догони листочек»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«Зайка серый умывается»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«Едем на поезде в лес»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«Осенний мячик»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«Бегите к дереву»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«Лиса и зайцы»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</a:t>
            </a:r>
            <a:r>
              <a:rPr kumimoji="0" lang="ru-RU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Огуречик</a:t>
            </a: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</a:t>
            </a:r>
            <a:r>
              <a:rPr kumimoji="0" lang="ru-RU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огуречик</a:t>
            </a: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...»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«Попади шишкой...»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 rot="10800000" flipV="1">
            <a:off x="5072066" y="1645378"/>
            <a:ext cx="3071834" cy="20313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Лепка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Лепка «Падают, падают листья», « Осеннее дерево»(</a:t>
            </a:r>
            <a:r>
              <a:rPr kumimoji="0" lang="ru-RU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пластилинография</a:t>
            </a: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zh-CN" sz="140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</a:t>
            </a:r>
            <a:r>
              <a:rPr lang="ru-RU" altLang="zh-CN" sz="1400" dirty="0" err="1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Огуречик</a:t>
            </a:r>
            <a:r>
              <a:rPr lang="ru-RU" altLang="zh-CN" sz="1400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»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Рисование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Коллективная работа «Осеннее дерево»,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«Дождик, чаще, кап – </a:t>
            </a:r>
            <a:r>
              <a:rPr kumimoji="0" lang="ru-RU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кап</a:t>
            </a: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- </a:t>
            </a:r>
            <a:r>
              <a:rPr kumimoji="0" lang="ru-RU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кап</a:t>
            </a: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».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«Листопад».</a:t>
            </a: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9144024" cy="6858000"/>
          </a:xfrm>
          <a:prstGeom prst="rect">
            <a:avLst/>
          </a:prstGeom>
          <a:noFill/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714348" y="571480"/>
            <a:ext cx="3286148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Наблюдения: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-за сезонными изменениями осенью;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-за листочками;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-за осенним небом;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-за осенним деревом;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357686" y="928670"/>
            <a:ext cx="3857652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КГН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«Витаминная еда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За столом нас ждет всегда!»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«На прогулку собираемся-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Теплее одеваемся...»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571472" y="2857496"/>
            <a:ext cx="3214710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Труд: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«Чистоту мы наведем-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Фрукты, овощи возьмем...»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«Мы животных бережем-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И порядок наведем!»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143372" y="2857496"/>
            <a:ext cx="4357718" cy="369331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Рассматривание иллюстраций, беседы на тему: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«Деревья осенью»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«Дары осени»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Чтение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и разучивание стихотворений об осени ( Пивоварова «Осенний клад», Берестов «Октябрь». М.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Ивенсен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«Осень»)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Разучивание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песен об осени, танца с листочками.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Использование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физминуток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и пальчиковой гимнастики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9144024" cy="6858000"/>
          </a:xfrm>
          <a:prstGeom prst="rect">
            <a:avLst/>
          </a:prstGeom>
          <a:noFill/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500298" y="785794"/>
            <a:ext cx="4714908" cy="2585323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Третий этап - заключительный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 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-оформление коллективных творческих работ детей: «Осеннее дерево»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-Показ сказки «Теремок» детьми старшей группы.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-оформление выставки поделок</a:t>
            </a:r>
            <a:r>
              <a:rPr kumimoji="0" lang="ru-RU" altLang="zh-CN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родителей «Осенний букет»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-праздник-развлечение 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Осень в гости к нам пришла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://nachalo4ka.ru/wp-content/uploads/2014/08/03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2928934"/>
            <a:ext cx="3056852" cy="3286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1190</TotalTime>
  <Words>700</Words>
  <Application>Microsoft Office PowerPoint</Application>
  <PresentationFormat>Экран (4:3)</PresentationFormat>
  <Paragraphs>130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40</cp:revision>
  <dcterms:created xsi:type="dcterms:W3CDTF">2019-10-19T17:32:38Z</dcterms:created>
  <dcterms:modified xsi:type="dcterms:W3CDTF">2020-01-21T10:34:31Z</dcterms:modified>
</cp:coreProperties>
</file>